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4"/>
    <p:sldMasterId id="2147483674" r:id="rId5"/>
  </p:sldMasterIdLst>
  <p:notesMasterIdLst>
    <p:notesMasterId r:id="rId9"/>
  </p:notesMasterIdLst>
  <p:handoutMasterIdLst>
    <p:handoutMasterId r:id="rId10"/>
  </p:handoutMasterIdLst>
  <p:sldIdLst>
    <p:sldId id="336" r:id="rId6"/>
    <p:sldId id="340" r:id="rId7"/>
    <p:sldId id="341"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3" autoAdjust="0"/>
    <p:restoredTop sz="95563" autoAdjust="0"/>
  </p:normalViewPr>
  <p:slideViewPr>
    <p:cSldViewPr>
      <p:cViewPr>
        <p:scale>
          <a:sx n="116" d="100"/>
          <a:sy n="116" d="100"/>
        </p:scale>
        <p:origin x="-792" y="-60"/>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744"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C4BBBCB6-D9D5-4058-99FF-EA02E75E98F7}" type="datetimeFigureOut">
              <a:rPr lang="en-US" smtClean="0"/>
              <a:pPr/>
              <a:t>4/24/2013</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CC9FBD26-ECF4-40E4-B7E8-A5E093C8E9B4}" type="slidenum">
              <a:rPr lang="en-US" smtClean="0"/>
              <a:pPr/>
              <a:t>‹#›</a:t>
            </a:fld>
            <a:endParaRPr lang="en-US" dirty="0"/>
          </a:p>
        </p:txBody>
      </p:sp>
    </p:spTree>
    <p:extLst>
      <p:ext uri="{BB962C8B-B14F-4D97-AF65-F5344CB8AC3E}">
        <p14:creationId xmlns:p14="http://schemas.microsoft.com/office/powerpoint/2010/main" val="4066204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C3B535D-F28C-436D-BFA3-23FED2BFE1CA}" type="datetimeFigureOut">
              <a:rPr lang="en-US" smtClean="0"/>
              <a:pPr/>
              <a:t>4/24/2013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1AE6A23-ED0F-444A-87BD-3A027F1A1042}" type="slidenum">
              <a:rPr lang="en-US" smtClean="0"/>
              <a:pPr/>
              <a:t>‹#›</a:t>
            </a:fld>
            <a:endParaRPr lang="en-US" dirty="0"/>
          </a:p>
        </p:txBody>
      </p:sp>
    </p:spTree>
    <p:extLst>
      <p:ext uri="{BB962C8B-B14F-4D97-AF65-F5344CB8AC3E}">
        <p14:creationId xmlns:p14="http://schemas.microsoft.com/office/powerpoint/2010/main" val="740536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92375"/>
            <a:ext cx="7772400" cy="1470025"/>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66852" y="76200"/>
            <a:ext cx="5791200" cy="1189038"/>
          </a:xfrm>
          <a:prstGeom prst="rect">
            <a:avLst/>
          </a:prstGeom>
        </p:spPr>
        <p:txBody>
          <a:bodyPr/>
          <a:lstStyle>
            <a:lvl1pPr algn="ctr">
              <a:defRPr sz="4000" b="1">
                <a:latin typeface="+mj-lt"/>
              </a:defRPr>
            </a:lvl1pPr>
          </a:lstStyle>
          <a:p>
            <a:r>
              <a:rPr lang="en-US" dirty="0" smtClean="0"/>
              <a:t>Click to edit Master title style</a:t>
            </a:r>
            <a:endParaRPr lang="en-US" dirty="0"/>
          </a:p>
        </p:txBody>
      </p:sp>
      <p:sp>
        <p:nvSpPr>
          <p:cNvPr id="5" name="Rectangle 3"/>
          <p:cNvSpPr>
            <a:spLocks noGrp="1" noChangeArrowheads="1"/>
          </p:cNvSpPr>
          <p:nvPr>
            <p:ph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buFont typeface="Arial" pitchFamily="34" charset="0"/>
              <a:buChar char="•"/>
              <a:defRPr/>
            </a:lvl1pPr>
            <a:lvl2pPr>
              <a:buFont typeface="Arial" pitchFamily="34" charset="0"/>
              <a:buChar char="•"/>
              <a:defRPr/>
            </a:lvl2pPr>
            <a:lvl3pPr marL="1371600" indent="-228600">
              <a:buFont typeface="Wingdings" pitchFamily="2" charset="2"/>
              <a:buChar char="Ø"/>
              <a:defRPr sz="1400"/>
            </a:lvl3pPr>
            <a:lvl4pPr>
              <a:buFont typeface="Arial" pitchFamily="34" charset="0"/>
              <a:buNone/>
              <a:defRPr/>
            </a:lvl4pPr>
            <a:lvl5pPr>
              <a:buFont typeface="Arial" pitchFamily="34" charset="0"/>
              <a:buChar char="•"/>
              <a:defRPr/>
            </a:lvl5pPr>
            <a:lvl6pPr marL="685800" indent="-228600">
              <a:buFont typeface="Courier New" pitchFamily="49" charset="0"/>
              <a:buChar char="o"/>
              <a:defRPr sz="1600"/>
            </a:lvl6pPr>
          </a:lstStyle>
          <a:p>
            <a:pPr lvl="0"/>
            <a:r>
              <a:rPr lang="en-US" dirty="0" smtClean="0"/>
              <a:t>Click to edit Master text styles</a:t>
            </a:r>
          </a:p>
          <a:p>
            <a:pPr lvl="5"/>
            <a:r>
              <a:rPr lang="en-US" dirty="0" smtClean="0"/>
              <a:t>Second level</a:t>
            </a:r>
          </a:p>
          <a:p>
            <a:pPr lvl="2"/>
            <a:r>
              <a:rPr lang="en-US" dirty="0" smtClean="0"/>
              <a:t>Third level</a:t>
            </a:r>
          </a:p>
          <a:p>
            <a:pPr lvl="3"/>
            <a:r>
              <a:rPr lang="en-US" dirty="0" smtClean="0"/>
              <a:t>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8"/>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heme" Target="../theme/theme2.xml"/><Relationship Id="rId7" Type="http://schemas.openxmlformats.org/officeDocument/2006/relationships/image" Target="../media/image5.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3" name="Picture 2" descr="C:\Users\roberto.e.zepeda\Desktop\C-JTSCC Logo.jpg"/>
          <p:cNvPicPr>
            <a:picLocks noChangeAspect="1" noChangeArrowheads="1"/>
          </p:cNvPicPr>
          <p:nvPr userDrawn="1"/>
        </p:nvPicPr>
        <p:blipFill>
          <a:blip r:embed="rId3" cstate="print"/>
          <a:srcRect/>
          <a:stretch>
            <a:fillRect/>
          </a:stretch>
        </p:blipFill>
        <p:spPr bwMode="auto">
          <a:xfrm>
            <a:off x="3733800" y="5042452"/>
            <a:ext cx="1603437" cy="1538098"/>
          </a:xfrm>
          <a:prstGeom prst="rect">
            <a:avLst/>
          </a:prstGeom>
          <a:noFill/>
        </p:spPr>
      </p:pic>
      <p:grpSp>
        <p:nvGrpSpPr>
          <p:cNvPr id="28" name="Group 27"/>
          <p:cNvGrpSpPr/>
          <p:nvPr userDrawn="1"/>
        </p:nvGrpSpPr>
        <p:grpSpPr>
          <a:xfrm>
            <a:off x="2882900" y="228600"/>
            <a:ext cx="3352800" cy="1981200"/>
            <a:chOff x="196850" y="2514600"/>
            <a:chExt cx="1943100" cy="1201737"/>
          </a:xfrm>
        </p:grpSpPr>
        <p:grpSp>
          <p:nvGrpSpPr>
            <p:cNvPr id="7" name="Group 89"/>
            <p:cNvGrpSpPr/>
            <p:nvPr userDrawn="1"/>
          </p:nvGrpSpPr>
          <p:grpSpPr>
            <a:xfrm>
              <a:off x="1165959" y="2782887"/>
              <a:ext cx="973991" cy="933450"/>
              <a:chOff x="950913" y="815975"/>
              <a:chExt cx="941388" cy="911225"/>
            </a:xfrm>
          </p:grpSpPr>
          <p:sp>
            <p:nvSpPr>
              <p:cNvPr id="8" name="Oval 35"/>
              <p:cNvSpPr>
                <a:spLocks noChangeArrowheads="1"/>
              </p:cNvSpPr>
              <p:nvPr/>
            </p:nvSpPr>
            <p:spPr bwMode="auto">
              <a:xfrm>
                <a:off x="950913" y="815975"/>
                <a:ext cx="941388" cy="911225"/>
              </a:xfrm>
              <a:prstGeom prst="ellipse">
                <a:avLst/>
              </a:prstGeom>
              <a:solidFill>
                <a:schemeClr val="bg2"/>
              </a:solidFill>
              <a:ln w="9525">
                <a:solidFill>
                  <a:srgbClr val="E0DFDF"/>
                </a:solidFill>
                <a:round/>
                <a:headEnd/>
                <a:tailEnd/>
              </a:ln>
              <a:effectLst/>
            </p:spPr>
            <p:txBody>
              <a:bodyPr wrap="none" anchor="ctr"/>
              <a:lstStyle/>
              <a:p>
                <a:pPr fontAlgn="auto">
                  <a:spcBef>
                    <a:spcPts val="0"/>
                  </a:spcBef>
                  <a:spcAft>
                    <a:spcPts val="0"/>
                  </a:spcAft>
                  <a:defRPr/>
                </a:pPr>
                <a:endParaRPr lang="en-US" dirty="0">
                  <a:latin typeface="+mn-lt"/>
                  <a:cs typeface="+mn-cs"/>
                </a:endParaRPr>
              </a:p>
            </p:txBody>
          </p:sp>
          <p:sp>
            <p:nvSpPr>
              <p:cNvPr id="9" name="Oval 36"/>
              <p:cNvSpPr>
                <a:spLocks noChangeArrowheads="1"/>
              </p:cNvSpPr>
              <p:nvPr/>
            </p:nvSpPr>
            <p:spPr bwMode="auto">
              <a:xfrm>
                <a:off x="965200" y="830263"/>
                <a:ext cx="911225" cy="881063"/>
              </a:xfrm>
              <a:prstGeom prst="ellipse">
                <a:avLst/>
              </a:prstGeom>
              <a:solidFill>
                <a:srgbClr val="0033CC"/>
              </a:solidFill>
              <a:ln w="9525">
                <a:noFill/>
                <a:round/>
                <a:headEnd/>
                <a:tailEnd/>
              </a:ln>
              <a:effectLst/>
            </p:spPr>
            <p:txBody>
              <a:bodyPr wrap="none" anchor="ctr"/>
              <a:lstStyle/>
              <a:p>
                <a:pPr algn="ctr" fontAlgn="auto">
                  <a:spcBef>
                    <a:spcPts val="0"/>
                  </a:spcBef>
                  <a:spcAft>
                    <a:spcPts val="0"/>
                  </a:spcAft>
                  <a:defRPr/>
                </a:pPr>
                <a:endParaRPr lang="en-US" dirty="0">
                  <a:latin typeface="+mn-lt"/>
                  <a:cs typeface="+mn-cs"/>
                </a:endParaRPr>
              </a:p>
            </p:txBody>
          </p:sp>
          <p:sp>
            <p:nvSpPr>
              <p:cNvPr id="10" name="Oval 37"/>
              <p:cNvSpPr>
                <a:spLocks noChangeArrowheads="1"/>
              </p:cNvSpPr>
              <p:nvPr/>
            </p:nvSpPr>
            <p:spPr bwMode="auto">
              <a:xfrm>
                <a:off x="1057275" y="906463"/>
                <a:ext cx="728663" cy="728663"/>
              </a:xfrm>
              <a:prstGeom prst="ellipse">
                <a:avLst/>
              </a:prstGeom>
              <a:solidFill>
                <a:schemeClr val="bg1"/>
              </a:solidFill>
              <a:ln w="9525">
                <a:solidFill>
                  <a:srgbClr val="2A54B6"/>
                </a:solidFill>
                <a:round/>
                <a:headEnd/>
                <a:tailEnd/>
              </a:ln>
              <a:effectLst/>
            </p:spPr>
            <p:txBody>
              <a:bodyPr wrap="none" anchor="ctr"/>
              <a:lstStyle/>
              <a:p>
                <a:pPr algn="ctr" fontAlgn="auto">
                  <a:spcBef>
                    <a:spcPts val="0"/>
                  </a:spcBef>
                  <a:spcAft>
                    <a:spcPts val="0"/>
                  </a:spcAft>
                  <a:defRPr/>
                </a:pPr>
                <a:endParaRPr lang="en-US" dirty="0">
                  <a:latin typeface="+mn-lt"/>
                  <a:cs typeface="+mn-cs"/>
                </a:endParaRPr>
              </a:p>
            </p:txBody>
          </p:sp>
          <p:sp>
            <p:nvSpPr>
              <p:cNvPr id="11" name="WordArt 38"/>
              <p:cNvSpPr>
                <a:spLocks noChangeArrowheads="1" noChangeShapeType="1" noTextEdit="1"/>
              </p:cNvSpPr>
              <p:nvPr/>
            </p:nvSpPr>
            <p:spPr bwMode="auto">
              <a:xfrm>
                <a:off x="995363" y="846138"/>
                <a:ext cx="850900" cy="790575"/>
              </a:xfrm>
              <a:prstGeom prst="rect">
                <a:avLst/>
              </a:prstGeom>
            </p:spPr>
            <p:txBody>
              <a:bodyPr wrap="none" fromWordArt="1">
                <a:prstTxWarp prst="textArchUpPour">
                  <a:avLst>
                    <a:gd name="adj1" fmla="val 11825460"/>
                    <a:gd name="adj2" fmla="val 89269"/>
                  </a:avLst>
                </a:prstTxWarp>
              </a:bodyPr>
              <a:lstStyle/>
              <a:p>
                <a:pPr algn="ctr"/>
                <a:r>
                  <a:rPr lang="en-US" sz="4800" kern="10" dirty="0">
                    <a:ln w="9525">
                      <a:noFill/>
                      <a:round/>
                      <a:headEnd/>
                      <a:tailEnd/>
                    </a:ln>
                    <a:solidFill>
                      <a:srgbClr val="E0DFDF"/>
                    </a:solidFill>
                    <a:latin typeface="Arial Black"/>
                  </a:rPr>
                  <a:t>OPERATION ENDURING FREEDOM</a:t>
                </a:r>
              </a:p>
            </p:txBody>
          </p:sp>
          <p:sp>
            <p:nvSpPr>
              <p:cNvPr id="12" name="AutoShape 39"/>
              <p:cNvSpPr>
                <a:spLocks noChangeArrowheads="1"/>
              </p:cNvSpPr>
              <p:nvPr/>
            </p:nvSpPr>
            <p:spPr bwMode="auto">
              <a:xfrm>
                <a:off x="1782763" y="1130300"/>
                <a:ext cx="73025" cy="71438"/>
              </a:xfrm>
              <a:prstGeom prst="star5">
                <a:avLst/>
              </a:prstGeom>
              <a:solidFill>
                <a:schemeClr val="bg1"/>
              </a:solidFill>
              <a:ln w="9525">
                <a:noFill/>
                <a:miter lim="800000"/>
                <a:headEnd/>
                <a:tailEn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AutoShape 40"/>
              <p:cNvSpPr>
                <a:spLocks noChangeArrowheads="1"/>
              </p:cNvSpPr>
              <p:nvPr/>
            </p:nvSpPr>
            <p:spPr bwMode="auto">
              <a:xfrm>
                <a:off x="1792288" y="1211263"/>
                <a:ext cx="73025" cy="71438"/>
              </a:xfrm>
              <a:prstGeom prst="star5">
                <a:avLst/>
              </a:prstGeom>
              <a:solidFill>
                <a:schemeClr val="bg1"/>
              </a:solidFill>
              <a:ln w="9525">
                <a:noFill/>
                <a:miter lim="800000"/>
                <a:headEnd/>
                <a:tailEnd/>
              </a:ln>
              <a:effectLst/>
            </p:spPr>
            <p:txBody>
              <a:bodyPr wrap="none" anchor="ctr"/>
              <a:lstStyle/>
              <a:p>
                <a:pPr fontAlgn="auto">
                  <a:spcBef>
                    <a:spcPts val="0"/>
                  </a:spcBef>
                  <a:spcAft>
                    <a:spcPts val="0"/>
                  </a:spcAft>
                  <a:defRPr/>
                </a:pPr>
                <a:endParaRPr lang="en-US" dirty="0">
                  <a:latin typeface="+mn-lt"/>
                  <a:cs typeface="+mn-cs"/>
                </a:endParaRPr>
              </a:p>
            </p:txBody>
          </p:sp>
          <p:sp>
            <p:nvSpPr>
              <p:cNvPr id="14" name="AutoShape 41"/>
              <p:cNvSpPr>
                <a:spLocks noChangeArrowheads="1"/>
              </p:cNvSpPr>
              <p:nvPr/>
            </p:nvSpPr>
            <p:spPr bwMode="auto">
              <a:xfrm>
                <a:off x="1792288" y="1287463"/>
                <a:ext cx="73025" cy="71438"/>
              </a:xfrm>
              <a:prstGeom prst="star5">
                <a:avLst/>
              </a:prstGeom>
              <a:solidFill>
                <a:schemeClr val="bg1"/>
              </a:solidFill>
              <a:ln w="9525">
                <a:noFill/>
                <a:miter lim="800000"/>
                <a:headEnd/>
                <a:tailEnd/>
              </a:ln>
              <a:effectLst/>
            </p:spPr>
            <p:txBody>
              <a:bodyPr wrap="none" anchor="ctr"/>
              <a:lstStyle/>
              <a:p>
                <a:pPr fontAlgn="auto">
                  <a:spcBef>
                    <a:spcPts val="0"/>
                  </a:spcBef>
                  <a:spcAft>
                    <a:spcPts val="0"/>
                  </a:spcAft>
                  <a:defRPr/>
                </a:pPr>
                <a:endParaRPr lang="en-US" dirty="0">
                  <a:latin typeface="+mn-lt"/>
                  <a:cs typeface="+mn-cs"/>
                </a:endParaRPr>
              </a:p>
            </p:txBody>
          </p:sp>
          <p:sp>
            <p:nvSpPr>
              <p:cNvPr id="15" name="AutoShape 42"/>
              <p:cNvSpPr>
                <a:spLocks noChangeArrowheads="1"/>
              </p:cNvSpPr>
              <p:nvPr/>
            </p:nvSpPr>
            <p:spPr bwMode="auto">
              <a:xfrm>
                <a:off x="1770063" y="1363663"/>
                <a:ext cx="74613" cy="69850"/>
              </a:xfrm>
              <a:prstGeom prst="star5">
                <a:avLst/>
              </a:prstGeom>
              <a:solidFill>
                <a:schemeClr val="bg1"/>
              </a:solidFill>
              <a:ln w="9525">
                <a:noFill/>
                <a:miter lim="800000"/>
                <a:headEnd/>
                <a:tailEnd/>
              </a:ln>
              <a:effectLst/>
            </p:spPr>
            <p:txBody>
              <a:bodyPr wrap="none" anchor="ctr"/>
              <a:lstStyle/>
              <a:p>
                <a:pPr fontAlgn="auto">
                  <a:spcBef>
                    <a:spcPts val="0"/>
                  </a:spcBef>
                  <a:spcAft>
                    <a:spcPts val="0"/>
                  </a:spcAft>
                  <a:defRPr/>
                </a:pPr>
                <a:endParaRPr lang="en-US" dirty="0">
                  <a:latin typeface="+mn-lt"/>
                  <a:cs typeface="+mn-cs"/>
                </a:endParaRPr>
              </a:p>
            </p:txBody>
          </p:sp>
          <p:sp>
            <p:nvSpPr>
              <p:cNvPr id="16" name="AutoShape 43"/>
              <p:cNvSpPr>
                <a:spLocks noChangeArrowheads="1"/>
              </p:cNvSpPr>
              <p:nvPr/>
            </p:nvSpPr>
            <p:spPr bwMode="auto">
              <a:xfrm>
                <a:off x="989013" y="1128713"/>
                <a:ext cx="71438" cy="73025"/>
              </a:xfrm>
              <a:prstGeom prst="star5">
                <a:avLst/>
              </a:prstGeom>
              <a:solidFill>
                <a:schemeClr val="bg1"/>
              </a:solidFill>
              <a:ln w="9525">
                <a:noFill/>
                <a:miter lim="800000"/>
                <a:headEnd/>
                <a:tailEnd/>
              </a:ln>
              <a:effectLst/>
            </p:spPr>
            <p:txBody>
              <a:bodyPr wrap="none" anchor="ctr"/>
              <a:lstStyle/>
              <a:p>
                <a:pPr fontAlgn="auto">
                  <a:spcBef>
                    <a:spcPts val="0"/>
                  </a:spcBef>
                  <a:spcAft>
                    <a:spcPts val="0"/>
                  </a:spcAft>
                  <a:defRPr/>
                </a:pPr>
                <a:endParaRPr lang="en-US" dirty="0">
                  <a:latin typeface="+mn-lt"/>
                  <a:cs typeface="+mn-cs"/>
                </a:endParaRPr>
              </a:p>
            </p:txBody>
          </p:sp>
          <p:sp>
            <p:nvSpPr>
              <p:cNvPr id="17" name="AutoShape 44"/>
              <p:cNvSpPr>
                <a:spLocks noChangeArrowheads="1"/>
              </p:cNvSpPr>
              <p:nvPr/>
            </p:nvSpPr>
            <p:spPr bwMode="auto">
              <a:xfrm>
                <a:off x="976313" y="1211263"/>
                <a:ext cx="73025" cy="71438"/>
              </a:xfrm>
              <a:prstGeom prst="star5">
                <a:avLst/>
              </a:prstGeom>
              <a:solidFill>
                <a:schemeClr val="bg1"/>
              </a:solidFill>
              <a:ln w="9525">
                <a:noFill/>
                <a:miter lim="800000"/>
                <a:headEnd/>
                <a:tailEnd/>
              </a:ln>
              <a:effectLst/>
            </p:spPr>
            <p:txBody>
              <a:bodyPr wrap="none" anchor="ctr"/>
              <a:lstStyle/>
              <a:p>
                <a:pPr fontAlgn="auto">
                  <a:spcBef>
                    <a:spcPts val="0"/>
                  </a:spcBef>
                  <a:spcAft>
                    <a:spcPts val="0"/>
                  </a:spcAft>
                  <a:defRPr/>
                </a:pPr>
                <a:endParaRPr lang="en-US" dirty="0">
                  <a:latin typeface="+mn-lt"/>
                  <a:cs typeface="+mn-cs"/>
                </a:endParaRPr>
              </a:p>
            </p:txBody>
          </p:sp>
          <p:sp>
            <p:nvSpPr>
              <p:cNvPr id="18" name="AutoShape 45"/>
              <p:cNvSpPr>
                <a:spLocks noChangeArrowheads="1"/>
              </p:cNvSpPr>
              <p:nvPr/>
            </p:nvSpPr>
            <p:spPr bwMode="auto">
              <a:xfrm>
                <a:off x="977900" y="1287463"/>
                <a:ext cx="73025" cy="71438"/>
              </a:xfrm>
              <a:prstGeom prst="star5">
                <a:avLst/>
              </a:prstGeom>
              <a:solidFill>
                <a:schemeClr val="bg1"/>
              </a:solidFill>
              <a:ln w="9525">
                <a:noFill/>
                <a:miter lim="800000"/>
                <a:headEnd/>
                <a:tailEnd/>
              </a:ln>
              <a:effectLst/>
            </p:spPr>
            <p:txBody>
              <a:bodyPr wrap="none" anchor="ctr"/>
              <a:lstStyle/>
              <a:p>
                <a:pPr fontAlgn="auto">
                  <a:spcBef>
                    <a:spcPts val="0"/>
                  </a:spcBef>
                  <a:spcAft>
                    <a:spcPts val="0"/>
                  </a:spcAft>
                  <a:defRPr/>
                </a:pPr>
                <a:endParaRPr lang="en-US" dirty="0">
                  <a:latin typeface="+mn-lt"/>
                  <a:cs typeface="+mn-cs"/>
                </a:endParaRPr>
              </a:p>
            </p:txBody>
          </p:sp>
          <p:sp>
            <p:nvSpPr>
              <p:cNvPr id="19" name="AutoShape 46"/>
              <p:cNvSpPr>
                <a:spLocks noChangeArrowheads="1"/>
              </p:cNvSpPr>
              <p:nvPr/>
            </p:nvSpPr>
            <p:spPr bwMode="auto">
              <a:xfrm>
                <a:off x="998538" y="1363663"/>
                <a:ext cx="73025" cy="69850"/>
              </a:xfrm>
              <a:prstGeom prst="star5">
                <a:avLst/>
              </a:prstGeom>
              <a:solidFill>
                <a:schemeClr val="bg1"/>
              </a:solidFill>
              <a:ln w="9525">
                <a:noFill/>
                <a:miter lim="800000"/>
                <a:headEnd/>
                <a:tailEnd/>
              </a:ln>
              <a:effectLst/>
            </p:spPr>
            <p:txBody>
              <a:bodyPr wrap="none" anchor="ctr"/>
              <a:lstStyle/>
              <a:p>
                <a:pPr fontAlgn="auto">
                  <a:spcBef>
                    <a:spcPts val="0"/>
                  </a:spcBef>
                  <a:spcAft>
                    <a:spcPts val="0"/>
                  </a:spcAft>
                  <a:defRPr/>
                </a:pPr>
                <a:endParaRPr lang="en-US" dirty="0">
                  <a:latin typeface="+mn-lt"/>
                  <a:cs typeface="+mn-cs"/>
                </a:endParaRPr>
              </a:p>
            </p:txBody>
          </p:sp>
          <p:sp>
            <p:nvSpPr>
              <p:cNvPr id="20" name="WordArt 47"/>
              <p:cNvSpPr>
                <a:spLocks noChangeArrowheads="1" noChangeShapeType="1" noTextEdit="1"/>
              </p:cNvSpPr>
              <p:nvPr/>
            </p:nvSpPr>
            <p:spPr bwMode="auto">
              <a:xfrm>
                <a:off x="1016000" y="930275"/>
                <a:ext cx="815975" cy="752475"/>
              </a:xfrm>
              <a:prstGeom prst="rect">
                <a:avLst/>
              </a:prstGeom>
            </p:spPr>
            <p:txBody>
              <a:bodyPr spcFirstLastPara="1" wrap="none" fromWordArt="1">
                <a:prstTxWarp prst="textArchDown">
                  <a:avLst>
                    <a:gd name="adj" fmla="val 1586917"/>
                  </a:avLst>
                </a:prstTxWarp>
              </a:bodyPr>
              <a:lstStyle/>
              <a:p>
                <a:pPr algn="ctr"/>
                <a:r>
                  <a:rPr lang="en-US" sz="4800" kern="10" dirty="0">
                    <a:ln w="9525">
                      <a:noFill/>
                      <a:round/>
                      <a:headEnd/>
                      <a:tailEnd/>
                    </a:ln>
                    <a:solidFill>
                      <a:srgbClr val="E0DFDF"/>
                    </a:solidFill>
                    <a:latin typeface="Arial Black"/>
                  </a:rPr>
                  <a:t>U.S. FORCES, AFGHANISTAN</a:t>
                </a:r>
              </a:p>
            </p:txBody>
          </p:sp>
          <p:sp>
            <p:nvSpPr>
              <p:cNvPr id="21" name="Text Box 48"/>
              <p:cNvSpPr txBox="1">
                <a:spLocks noChangeArrowheads="1"/>
              </p:cNvSpPr>
              <p:nvPr/>
            </p:nvSpPr>
            <p:spPr bwMode="auto">
              <a:xfrm>
                <a:off x="1143000" y="914400"/>
                <a:ext cx="539750" cy="214313"/>
              </a:xfrm>
              <a:prstGeom prst="rect">
                <a:avLst/>
              </a:prstGeom>
              <a:noFill/>
              <a:ln w="9525">
                <a:noFill/>
                <a:miter lim="800000"/>
                <a:headEnd/>
                <a:tailEnd/>
              </a:ln>
              <a:effectLst/>
            </p:spPr>
            <p:txBody>
              <a:bodyPr wrap="square">
                <a:spAutoFit/>
              </a:bodyPr>
              <a:lstStyle/>
              <a:p>
                <a:pPr fontAlgn="auto">
                  <a:spcBef>
                    <a:spcPts val="0"/>
                  </a:spcBef>
                  <a:spcAft>
                    <a:spcPts val="0"/>
                  </a:spcAft>
                  <a:defRPr/>
                </a:pPr>
                <a:r>
                  <a:rPr lang="en-US" sz="800" dirty="0">
                    <a:solidFill>
                      <a:srgbClr val="0033CC"/>
                    </a:solidFill>
                    <a:latin typeface="+mn-lt"/>
                    <a:cs typeface="+mn-cs"/>
                  </a:rPr>
                  <a:t>USFOR</a:t>
                </a:r>
              </a:p>
            </p:txBody>
          </p:sp>
          <p:pic>
            <p:nvPicPr>
              <p:cNvPr id="22" name="Picture 49" descr="Afghanistan Map"/>
              <p:cNvPicPr>
                <a:picLocks noChangeAspect="1" noChangeArrowheads="1"/>
              </p:cNvPicPr>
              <p:nvPr/>
            </p:nvPicPr>
            <p:blipFill>
              <a:blip r:embed="rId4" cstate="print"/>
              <a:srcRect/>
              <a:stretch>
                <a:fillRect/>
              </a:stretch>
            </p:blipFill>
            <p:spPr bwMode="auto">
              <a:xfrm>
                <a:off x="1139825" y="1066800"/>
                <a:ext cx="603250" cy="385763"/>
              </a:xfrm>
              <a:prstGeom prst="rect">
                <a:avLst/>
              </a:prstGeom>
              <a:noFill/>
              <a:ln>
                <a:noFill/>
              </a:ln>
            </p:spPr>
          </p:pic>
          <p:pic>
            <p:nvPicPr>
              <p:cNvPr id="23" name="Picture 8" descr="Color Govlogo"/>
              <p:cNvPicPr preferRelativeResize="0">
                <a:picLocks noChangeArrowheads="1"/>
              </p:cNvPicPr>
              <p:nvPr/>
            </p:nvPicPr>
            <p:blipFill>
              <a:blip r:embed="rId5" cstate="print"/>
              <a:srcRect b="-143"/>
              <a:stretch>
                <a:fillRect/>
              </a:stretch>
            </p:blipFill>
            <p:spPr bwMode="auto">
              <a:xfrm>
                <a:off x="1309688" y="1182688"/>
                <a:ext cx="198438" cy="196850"/>
              </a:xfrm>
              <a:prstGeom prst="rect">
                <a:avLst/>
              </a:prstGeom>
              <a:noFill/>
              <a:ln>
                <a:noFill/>
              </a:ln>
            </p:spPr>
          </p:pic>
          <p:sp>
            <p:nvSpPr>
              <p:cNvPr id="24" name="Text Box 51"/>
              <p:cNvSpPr txBox="1">
                <a:spLocks noChangeArrowheads="1"/>
              </p:cNvSpPr>
              <p:nvPr/>
            </p:nvSpPr>
            <p:spPr bwMode="auto">
              <a:xfrm>
                <a:off x="1057275" y="1384300"/>
                <a:ext cx="696913" cy="198438"/>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en-US" sz="700" dirty="0">
                    <a:solidFill>
                      <a:srgbClr val="0033CC"/>
                    </a:solidFill>
                    <a:latin typeface="+mn-lt"/>
                    <a:cs typeface="+mn-cs"/>
                  </a:rPr>
                  <a:t>Afghanistan</a:t>
                </a:r>
              </a:p>
            </p:txBody>
          </p:sp>
        </p:grpSp>
        <p:pic>
          <p:nvPicPr>
            <p:cNvPr id="25" name="Picture 4" descr="USF I.jpg"/>
            <p:cNvPicPr>
              <a:picLocks noChangeAspect="1"/>
            </p:cNvPicPr>
            <p:nvPr userDrawn="1"/>
          </p:nvPicPr>
          <p:blipFill>
            <a:blip r:embed="rId6" cstate="print"/>
            <a:srcRect/>
            <a:stretch>
              <a:fillRect/>
            </a:stretch>
          </p:blipFill>
          <p:spPr bwMode="auto">
            <a:xfrm>
              <a:off x="196850" y="2820987"/>
              <a:ext cx="866775" cy="868363"/>
            </a:xfrm>
            <a:prstGeom prst="rect">
              <a:avLst/>
            </a:prstGeom>
            <a:noFill/>
            <a:ln>
              <a:noFill/>
            </a:ln>
          </p:spPr>
        </p:pic>
        <p:pic>
          <p:nvPicPr>
            <p:cNvPr id="26" name="Picture 26" descr="Central Command#"/>
            <p:cNvPicPr>
              <a:picLocks noChangeAspect="1" noChangeArrowheads="1"/>
            </p:cNvPicPr>
            <p:nvPr userDrawn="1"/>
          </p:nvPicPr>
          <p:blipFill>
            <a:blip r:embed="rId7" cstate="print"/>
            <a:srcRect/>
            <a:stretch>
              <a:fillRect/>
            </a:stretch>
          </p:blipFill>
          <p:spPr bwMode="auto">
            <a:xfrm>
              <a:off x="685800" y="2514600"/>
              <a:ext cx="914400" cy="850900"/>
            </a:xfrm>
            <a:prstGeom prst="rect">
              <a:avLst/>
            </a:prstGeom>
            <a:noFill/>
            <a:ln>
              <a:noFill/>
            </a:ln>
          </p:spPr>
        </p:pic>
      </p:grpSp>
      <p:sp>
        <p:nvSpPr>
          <p:cNvPr id="32" name="Rectangle 31"/>
          <p:cNvSpPr/>
          <p:nvPr userDrawn="1"/>
        </p:nvSpPr>
        <p:spPr>
          <a:xfrm>
            <a:off x="2438400" y="0"/>
            <a:ext cx="4191000" cy="2514600"/>
          </a:xfrm>
          <a:prstGeom prst="rect">
            <a:avLst/>
          </a:pr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userDrawn="1">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userDrawn="1">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userDrawn="1">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34" name="Text Box 5"/>
          <p:cNvSpPr txBox="1">
            <a:spLocks noChangeArrowheads="1"/>
          </p:cNvSpPr>
          <p:nvPr userDrawn="1"/>
        </p:nvSpPr>
        <p:spPr bwMode="auto">
          <a:xfrm>
            <a:off x="160713" y="6460374"/>
            <a:ext cx="1609725" cy="182562"/>
          </a:xfrm>
          <a:prstGeom prst="rect">
            <a:avLst/>
          </a:prstGeom>
          <a:noFill/>
          <a:ln w="19050" algn="ctr">
            <a:noFill/>
            <a:miter lim="800000"/>
            <a:headEnd/>
            <a:tailEnd/>
          </a:ln>
        </p:spPr>
        <p:txBody>
          <a:bodyPr wrap="none" lIns="0" tIns="0" rIns="0" bIns="0" anchor="ctr" anchorCtr="1">
            <a:spAutoFit/>
          </a:bodyPr>
          <a:lstStyle/>
          <a:p>
            <a:pPr algn="ctr">
              <a:lnSpc>
                <a:spcPct val="100000"/>
              </a:lnSpc>
              <a:spcBef>
                <a:spcPct val="0"/>
              </a:spcBef>
              <a:spcAft>
                <a:spcPct val="0"/>
              </a:spcAft>
              <a:buFontTx/>
              <a:buNone/>
              <a:defRPr/>
            </a:pPr>
            <a:r>
              <a:rPr lang="en-US" sz="1200" b="1" dirty="0">
                <a:solidFill>
                  <a:srgbClr val="006600"/>
                </a:solidFill>
              </a:rPr>
              <a:t>UNCLASSIFIED/FOUO</a:t>
            </a:r>
          </a:p>
        </p:txBody>
      </p:sp>
      <p:sp>
        <p:nvSpPr>
          <p:cNvPr id="35" name="Text Box 5"/>
          <p:cNvSpPr txBox="1">
            <a:spLocks noChangeArrowheads="1"/>
          </p:cNvSpPr>
          <p:nvPr userDrawn="1"/>
        </p:nvSpPr>
        <p:spPr bwMode="auto">
          <a:xfrm>
            <a:off x="7391400" y="185652"/>
            <a:ext cx="1609725" cy="182562"/>
          </a:xfrm>
          <a:prstGeom prst="rect">
            <a:avLst/>
          </a:prstGeom>
          <a:noFill/>
          <a:ln w="19050" algn="ctr">
            <a:noFill/>
            <a:miter lim="800000"/>
            <a:headEnd/>
            <a:tailEnd/>
          </a:ln>
        </p:spPr>
        <p:txBody>
          <a:bodyPr wrap="none" lIns="0" tIns="0" rIns="0" bIns="0" anchor="ctr" anchorCtr="1">
            <a:spAutoFit/>
          </a:bodyPr>
          <a:lstStyle/>
          <a:p>
            <a:pPr algn="ctr">
              <a:lnSpc>
                <a:spcPct val="100000"/>
              </a:lnSpc>
              <a:spcBef>
                <a:spcPct val="0"/>
              </a:spcBef>
              <a:spcAft>
                <a:spcPct val="0"/>
              </a:spcAft>
              <a:buFontTx/>
              <a:buNone/>
              <a:defRPr/>
            </a:pPr>
            <a:r>
              <a:rPr lang="en-US" sz="1200" b="1" dirty="0">
                <a:solidFill>
                  <a:srgbClr val="006600"/>
                </a:solidFill>
              </a:rPr>
              <a:t>UNCLASSIFIED/FOUO</a:t>
            </a:r>
          </a:p>
        </p:txBody>
      </p:sp>
    </p:spTree>
  </p:cSld>
  <p:clrMap bg1="lt1" tx1="dk1" bg2="lt2" tx2="dk2" accent1="accent1" accent2="accent2" accent3="accent3" accent4="accent4" accent5="accent5" accent6="accent6" hlink="hlink" folHlink="folHlink"/>
  <p:sldLayoutIdLst>
    <p:sldLayoutId id="214748368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Text Box 5"/>
          <p:cNvSpPr txBox="1">
            <a:spLocks noChangeArrowheads="1"/>
          </p:cNvSpPr>
          <p:nvPr/>
        </p:nvSpPr>
        <p:spPr bwMode="auto">
          <a:xfrm>
            <a:off x="7391400" y="76200"/>
            <a:ext cx="1609725" cy="182563"/>
          </a:xfrm>
          <a:prstGeom prst="rect">
            <a:avLst/>
          </a:prstGeom>
          <a:noFill/>
          <a:ln w="19050" algn="ctr">
            <a:noFill/>
            <a:miter lim="800000"/>
            <a:headEnd/>
            <a:tailEnd/>
          </a:ln>
        </p:spPr>
        <p:txBody>
          <a:bodyPr wrap="none" lIns="0" tIns="0" rIns="0" bIns="0" anchor="ctr" anchorCtr="1">
            <a:spAutoFit/>
          </a:bodyPr>
          <a:lstStyle/>
          <a:p>
            <a:pPr algn="ctr">
              <a:lnSpc>
                <a:spcPct val="100000"/>
              </a:lnSpc>
              <a:spcBef>
                <a:spcPct val="0"/>
              </a:spcBef>
              <a:spcAft>
                <a:spcPct val="0"/>
              </a:spcAft>
              <a:buFontTx/>
              <a:buNone/>
              <a:defRPr/>
            </a:pPr>
            <a:r>
              <a:rPr lang="en-US" sz="1200" b="1" dirty="0">
                <a:solidFill>
                  <a:srgbClr val="006600"/>
                </a:solidFill>
              </a:rPr>
              <a:t>UNCLASSIFIED/FOUO</a:t>
            </a:r>
          </a:p>
        </p:txBody>
      </p:sp>
      <p:sp>
        <p:nvSpPr>
          <p:cNvPr id="11" name="Text Box 5"/>
          <p:cNvSpPr txBox="1">
            <a:spLocks noChangeArrowheads="1"/>
          </p:cNvSpPr>
          <p:nvPr/>
        </p:nvSpPr>
        <p:spPr bwMode="auto">
          <a:xfrm>
            <a:off x="58362" y="6561513"/>
            <a:ext cx="1609725" cy="182562"/>
          </a:xfrm>
          <a:prstGeom prst="rect">
            <a:avLst/>
          </a:prstGeom>
          <a:noFill/>
          <a:ln w="19050" algn="ctr">
            <a:noFill/>
            <a:miter lim="800000"/>
            <a:headEnd/>
            <a:tailEnd/>
          </a:ln>
        </p:spPr>
        <p:txBody>
          <a:bodyPr wrap="none" lIns="0" tIns="0" rIns="0" bIns="0" anchor="ctr" anchorCtr="1">
            <a:spAutoFit/>
          </a:bodyPr>
          <a:lstStyle/>
          <a:p>
            <a:pPr algn="ctr">
              <a:lnSpc>
                <a:spcPct val="100000"/>
              </a:lnSpc>
              <a:spcBef>
                <a:spcPct val="0"/>
              </a:spcBef>
              <a:spcAft>
                <a:spcPct val="0"/>
              </a:spcAft>
              <a:buFontTx/>
              <a:buNone/>
              <a:defRPr/>
            </a:pPr>
            <a:r>
              <a:rPr lang="en-US" sz="1200" b="1" dirty="0">
                <a:solidFill>
                  <a:srgbClr val="006600"/>
                </a:solidFill>
              </a:rPr>
              <a:t>UNCLASSIFIED/FOUO</a:t>
            </a:r>
          </a:p>
        </p:txBody>
      </p:sp>
      <p:grpSp>
        <p:nvGrpSpPr>
          <p:cNvPr id="28" name="Group 27"/>
          <p:cNvGrpSpPr/>
          <p:nvPr userDrawn="1"/>
        </p:nvGrpSpPr>
        <p:grpSpPr>
          <a:xfrm>
            <a:off x="190500" y="59028"/>
            <a:ext cx="1943100" cy="1201737"/>
            <a:chOff x="7010400" y="17463"/>
            <a:chExt cx="1943100" cy="1201737"/>
          </a:xfrm>
        </p:grpSpPr>
        <p:grpSp>
          <p:nvGrpSpPr>
            <p:cNvPr id="2" name="Group 89"/>
            <p:cNvGrpSpPr/>
            <p:nvPr/>
          </p:nvGrpSpPr>
          <p:grpSpPr>
            <a:xfrm>
              <a:off x="7979509" y="285750"/>
              <a:ext cx="973991" cy="933450"/>
              <a:chOff x="950913" y="815975"/>
              <a:chExt cx="941388" cy="911225"/>
            </a:xfrm>
          </p:grpSpPr>
          <p:sp>
            <p:nvSpPr>
              <p:cNvPr id="30" name="Oval 35"/>
              <p:cNvSpPr>
                <a:spLocks noChangeArrowheads="1"/>
              </p:cNvSpPr>
              <p:nvPr/>
            </p:nvSpPr>
            <p:spPr bwMode="auto">
              <a:xfrm>
                <a:off x="950913" y="815975"/>
                <a:ext cx="941388" cy="911225"/>
              </a:xfrm>
              <a:prstGeom prst="ellipse">
                <a:avLst/>
              </a:prstGeom>
              <a:solidFill>
                <a:schemeClr val="bg2"/>
              </a:solidFill>
              <a:ln w="9525">
                <a:solidFill>
                  <a:srgbClr val="E0DFDF"/>
                </a:solidFill>
                <a:round/>
                <a:headEnd/>
                <a:tailEnd/>
              </a:ln>
              <a:effectLst/>
            </p:spPr>
            <p:txBody>
              <a:bodyPr wrap="none" anchor="ctr"/>
              <a:lstStyle/>
              <a:p>
                <a:pPr fontAlgn="auto">
                  <a:spcBef>
                    <a:spcPts val="0"/>
                  </a:spcBef>
                  <a:spcAft>
                    <a:spcPts val="0"/>
                  </a:spcAft>
                  <a:defRPr/>
                </a:pPr>
                <a:endParaRPr lang="en-US" dirty="0">
                  <a:latin typeface="+mn-lt"/>
                  <a:cs typeface="+mn-cs"/>
                </a:endParaRPr>
              </a:p>
            </p:txBody>
          </p:sp>
          <p:sp>
            <p:nvSpPr>
              <p:cNvPr id="34" name="Oval 36"/>
              <p:cNvSpPr>
                <a:spLocks noChangeArrowheads="1"/>
              </p:cNvSpPr>
              <p:nvPr/>
            </p:nvSpPr>
            <p:spPr bwMode="auto">
              <a:xfrm>
                <a:off x="965200" y="830263"/>
                <a:ext cx="911225" cy="881063"/>
              </a:xfrm>
              <a:prstGeom prst="ellipse">
                <a:avLst/>
              </a:prstGeom>
              <a:solidFill>
                <a:srgbClr val="0033CC"/>
              </a:solidFill>
              <a:ln w="9525">
                <a:noFill/>
                <a:round/>
                <a:headEnd/>
                <a:tailEnd/>
              </a:ln>
              <a:effectLst/>
            </p:spPr>
            <p:txBody>
              <a:bodyPr wrap="none" anchor="ctr"/>
              <a:lstStyle/>
              <a:p>
                <a:pPr algn="ctr" fontAlgn="auto">
                  <a:spcBef>
                    <a:spcPts val="0"/>
                  </a:spcBef>
                  <a:spcAft>
                    <a:spcPts val="0"/>
                  </a:spcAft>
                  <a:defRPr/>
                </a:pPr>
                <a:endParaRPr lang="en-US" dirty="0">
                  <a:latin typeface="+mn-lt"/>
                  <a:cs typeface="+mn-cs"/>
                </a:endParaRPr>
              </a:p>
            </p:txBody>
          </p:sp>
          <p:sp>
            <p:nvSpPr>
              <p:cNvPr id="35" name="Oval 37"/>
              <p:cNvSpPr>
                <a:spLocks noChangeArrowheads="1"/>
              </p:cNvSpPr>
              <p:nvPr/>
            </p:nvSpPr>
            <p:spPr bwMode="auto">
              <a:xfrm>
                <a:off x="1057275" y="906463"/>
                <a:ext cx="728663" cy="728663"/>
              </a:xfrm>
              <a:prstGeom prst="ellipse">
                <a:avLst/>
              </a:prstGeom>
              <a:solidFill>
                <a:schemeClr val="bg1"/>
              </a:solidFill>
              <a:ln w="9525">
                <a:solidFill>
                  <a:srgbClr val="2A54B6"/>
                </a:solidFill>
                <a:round/>
                <a:headEnd/>
                <a:tailEnd/>
              </a:ln>
              <a:effectLst/>
            </p:spPr>
            <p:txBody>
              <a:bodyPr wrap="none" anchor="ctr"/>
              <a:lstStyle/>
              <a:p>
                <a:pPr algn="ctr" fontAlgn="auto">
                  <a:spcBef>
                    <a:spcPts val="0"/>
                  </a:spcBef>
                  <a:spcAft>
                    <a:spcPts val="0"/>
                  </a:spcAft>
                  <a:defRPr/>
                </a:pPr>
                <a:endParaRPr lang="en-US" dirty="0">
                  <a:latin typeface="+mn-lt"/>
                  <a:cs typeface="+mn-cs"/>
                </a:endParaRPr>
              </a:p>
            </p:txBody>
          </p:sp>
          <p:sp>
            <p:nvSpPr>
              <p:cNvPr id="36" name="WordArt 38"/>
              <p:cNvSpPr>
                <a:spLocks noChangeArrowheads="1" noChangeShapeType="1" noTextEdit="1"/>
              </p:cNvSpPr>
              <p:nvPr/>
            </p:nvSpPr>
            <p:spPr bwMode="auto">
              <a:xfrm>
                <a:off x="995363" y="846138"/>
                <a:ext cx="850900" cy="790575"/>
              </a:xfrm>
              <a:prstGeom prst="rect">
                <a:avLst/>
              </a:prstGeom>
            </p:spPr>
            <p:txBody>
              <a:bodyPr wrap="none" fromWordArt="1">
                <a:prstTxWarp prst="textArchUpPour">
                  <a:avLst>
                    <a:gd name="adj1" fmla="val 11825460"/>
                    <a:gd name="adj2" fmla="val 89269"/>
                  </a:avLst>
                </a:prstTxWarp>
              </a:bodyPr>
              <a:lstStyle/>
              <a:p>
                <a:pPr algn="ctr"/>
                <a:r>
                  <a:rPr lang="en-US" sz="4800" kern="10" dirty="0">
                    <a:ln w="9525">
                      <a:noFill/>
                      <a:round/>
                      <a:headEnd/>
                      <a:tailEnd/>
                    </a:ln>
                    <a:solidFill>
                      <a:srgbClr val="E0DFDF"/>
                    </a:solidFill>
                    <a:latin typeface="Arial Black"/>
                  </a:rPr>
                  <a:t>OPERATION ENDURING FREEDOM</a:t>
                </a:r>
              </a:p>
            </p:txBody>
          </p:sp>
          <p:sp>
            <p:nvSpPr>
              <p:cNvPr id="37" name="AutoShape 39"/>
              <p:cNvSpPr>
                <a:spLocks noChangeArrowheads="1"/>
              </p:cNvSpPr>
              <p:nvPr/>
            </p:nvSpPr>
            <p:spPr bwMode="auto">
              <a:xfrm>
                <a:off x="1782763" y="1130300"/>
                <a:ext cx="73025" cy="71438"/>
              </a:xfrm>
              <a:prstGeom prst="star5">
                <a:avLst/>
              </a:prstGeom>
              <a:solidFill>
                <a:schemeClr val="bg1"/>
              </a:solidFill>
              <a:ln w="9525">
                <a:noFill/>
                <a:miter lim="800000"/>
                <a:headEnd/>
                <a:tailEnd/>
              </a:ln>
              <a:effectLst/>
            </p:spPr>
            <p:txBody>
              <a:bodyPr wrap="none" anchor="ctr"/>
              <a:lstStyle/>
              <a:p>
                <a:pPr fontAlgn="auto">
                  <a:spcBef>
                    <a:spcPts val="0"/>
                  </a:spcBef>
                  <a:spcAft>
                    <a:spcPts val="0"/>
                  </a:spcAft>
                  <a:defRPr/>
                </a:pPr>
                <a:endParaRPr lang="en-US" dirty="0">
                  <a:latin typeface="+mn-lt"/>
                  <a:cs typeface="+mn-cs"/>
                </a:endParaRPr>
              </a:p>
            </p:txBody>
          </p:sp>
          <p:sp>
            <p:nvSpPr>
              <p:cNvPr id="38" name="AutoShape 40"/>
              <p:cNvSpPr>
                <a:spLocks noChangeArrowheads="1"/>
              </p:cNvSpPr>
              <p:nvPr/>
            </p:nvSpPr>
            <p:spPr bwMode="auto">
              <a:xfrm>
                <a:off x="1792288" y="1211263"/>
                <a:ext cx="73025" cy="71438"/>
              </a:xfrm>
              <a:prstGeom prst="star5">
                <a:avLst/>
              </a:prstGeom>
              <a:solidFill>
                <a:schemeClr val="bg1"/>
              </a:solidFill>
              <a:ln w="9525">
                <a:noFill/>
                <a:miter lim="800000"/>
                <a:headEnd/>
                <a:tailEnd/>
              </a:ln>
              <a:effectLst/>
            </p:spPr>
            <p:txBody>
              <a:bodyPr wrap="none" anchor="ctr"/>
              <a:lstStyle/>
              <a:p>
                <a:pPr fontAlgn="auto">
                  <a:spcBef>
                    <a:spcPts val="0"/>
                  </a:spcBef>
                  <a:spcAft>
                    <a:spcPts val="0"/>
                  </a:spcAft>
                  <a:defRPr/>
                </a:pPr>
                <a:endParaRPr lang="en-US" dirty="0">
                  <a:latin typeface="+mn-lt"/>
                  <a:cs typeface="+mn-cs"/>
                </a:endParaRPr>
              </a:p>
            </p:txBody>
          </p:sp>
          <p:sp>
            <p:nvSpPr>
              <p:cNvPr id="39" name="AutoShape 41"/>
              <p:cNvSpPr>
                <a:spLocks noChangeArrowheads="1"/>
              </p:cNvSpPr>
              <p:nvPr/>
            </p:nvSpPr>
            <p:spPr bwMode="auto">
              <a:xfrm>
                <a:off x="1792288" y="1287463"/>
                <a:ext cx="73025" cy="71438"/>
              </a:xfrm>
              <a:prstGeom prst="star5">
                <a:avLst/>
              </a:prstGeom>
              <a:solidFill>
                <a:schemeClr val="bg1"/>
              </a:solidFill>
              <a:ln w="9525">
                <a:noFill/>
                <a:miter lim="800000"/>
                <a:headEnd/>
                <a:tailEnd/>
              </a:ln>
              <a:effectLst/>
            </p:spPr>
            <p:txBody>
              <a:bodyPr wrap="none" anchor="ctr"/>
              <a:lstStyle/>
              <a:p>
                <a:pPr fontAlgn="auto">
                  <a:spcBef>
                    <a:spcPts val="0"/>
                  </a:spcBef>
                  <a:spcAft>
                    <a:spcPts val="0"/>
                  </a:spcAft>
                  <a:defRPr/>
                </a:pPr>
                <a:endParaRPr lang="en-US" dirty="0">
                  <a:latin typeface="+mn-lt"/>
                  <a:cs typeface="+mn-cs"/>
                </a:endParaRPr>
              </a:p>
            </p:txBody>
          </p:sp>
          <p:sp>
            <p:nvSpPr>
              <p:cNvPr id="40" name="AutoShape 42"/>
              <p:cNvSpPr>
                <a:spLocks noChangeArrowheads="1"/>
              </p:cNvSpPr>
              <p:nvPr/>
            </p:nvSpPr>
            <p:spPr bwMode="auto">
              <a:xfrm>
                <a:off x="1770063" y="1363663"/>
                <a:ext cx="74613" cy="69850"/>
              </a:xfrm>
              <a:prstGeom prst="star5">
                <a:avLst/>
              </a:prstGeom>
              <a:solidFill>
                <a:schemeClr val="bg1"/>
              </a:solidFill>
              <a:ln w="9525">
                <a:noFill/>
                <a:miter lim="800000"/>
                <a:headEnd/>
                <a:tailEnd/>
              </a:ln>
              <a:effectLst/>
            </p:spPr>
            <p:txBody>
              <a:bodyPr wrap="none" anchor="ctr"/>
              <a:lstStyle/>
              <a:p>
                <a:pPr fontAlgn="auto">
                  <a:spcBef>
                    <a:spcPts val="0"/>
                  </a:spcBef>
                  <a:spcAft>
                    <a:spcPts val="0"/>
                  </a:spcAft>
                  <a:defRPr/>
                </a:pPr>
                <a:endParaRPr lang="en-US" dirty="0">
                  <a:latin typeface="+mn-lt"/>
                  <a:cs typeface="+mn-cs"/>
                </a:endParaRPr>
              </a:p>
            </p:txBody>
          </p:sp>
          <p:sp>
            <p:nvSpPr>
              <p:cNvPr id="41" name="AutoShape 43"/>
              <p:cNvSpPr>
                <a:spLocks noChangeArrowheads="1"/>
              </p:cNvSpPr>
              <p:nvPr/>
            </p:nvSpPr>
            <p:spPr bwMode="auto">
              <a:xfrm>
                <a:off x="989013" y="1128713"/>
                <a:ext cx="71438" cy="73025"/>
              </a:xfrm>
              <a:prstGeom prst="star5">
                <a:avLst/>
              </a:prstGeom>
              <a:solidFill>
                <a:schemeClr val="bg1"/>
              </a:solidFill>
              <a:ln w="9525">
                <a:noFill/>
                <a:miter lim="800000"/>
                <a:headEnd/>
                <a:tailEnd/>
              </a:ln>
              <a:effectLst/>
            </p:spPr>
            <p:txBody>
              <a:bodyPr wrap="none" anchor="ctr"/>
              <a:lstStyle/>
              <a:p>
                <a:pPr fontAlgn="auto">
                  <a:spcBef>
                    <a:spcPts val="0"/>
                  </a:spcBef>
                  <a:spcAft>
                    <a:spcPts val="0"/>
                  </a:spcAft>
                  <a:defRPr/>
                </a:pPr>
                <a:endParaRPr lang="en-US" dirty="0">
                  <a:latin typeface="+mn-lt"/>
                  <a:cs typeface="+mn-cs"/>
                </a:endParaRPr>
              </a:p>
            </p:txBody>
          </p:sp>
          <p:sp>
            <p:nvSpPr>
              <p:cNvPr id="42" name="AutoShape 44"/>
              <p:cNvSpPr>
                <a:spLocks noChangeArrowheads="1"/>
              </p:cNvSpPr>
              <p:nvPr/>
            </p:nvSpPr>
            <p:spPr bwMode="auto">
              <a:xfrm>
                <a:off x="976313" y="1211263"/>
                <a:ext cx="73025" cy="71438"/>
              </a:xfrm>
              <a:prstGeom prst="star5">
                <a:avLst/>
              </a:prstGeom>
              <a:solidFill>
                <a:schemeClr val="bg1"/>
              </a:solidFill>
              <a:ln w="9525">
                <a:noFill/>
                <a:miter lim="800000"/>
                <a:headEnd/>
                <a:tailEnd/>
              </a:ln>
              <a:effectLst/>
            </p:spPr>
            <p:txBody>
              <a:bodyPr wrap="none" anchor="ctr"/>
              <a:lstStyle/>
              <a:p>
                <a:pPr fontAlgn="auto">
                  <a:spcBef>
                    <a:spcPts val="0"/>
                  </a:spcBef>
                  <a:spcAft>
                    <a:spcPts val="0"/>
                  </a:spcAft>
                  <a:defRPr/>
                </a:pPr>
                <a:endParaRPr lang="en-US" dirty="0">
                  <a:latin typeface="+mn-lt"/>
                  <a:cs typeface="+mn-cs"/>
                </a:endParaRPr>
              </a:p>
            </p:txBody>
          </p:sp>
          <p:sp>
            <p:nvSpPr>
              <p:cNvPr id="43" name="AutoShape 45"/>
              <p:cNvSpPr>
                <a:spLocks noChangeArrowheads="1"/>
              </p:cNvSpPr>
              <p:nvPr/>
            </p:nvSpPr>
            <p:spPr bwMode="auto">
              <a:xfrm>
                <a:off x="977900" y="1287463"/>
                <a:ext cx="73025" cy="71438"/>
              </a:xfrm>
              <a:prstGeom prst="star5">
                <a:avLst/>
              </a:prstGeom>
              <a:solidFill>
                <a:schemeClr val="bg1"/>
              </a:solidFill>
              <a:ln w="9525">
                <a:noFill/>
                <a:miter lim="800000"/>
                <a:headEnd/>
                <a:tailEnd/>
              </a:ln>
              <a:effectLst/>
            </p:spPr>
            <p:txBody>
              <a:bodyPr wrap="none" anchor="ctr"/>
              <a:lstStyle/>
              <a:p>
                <a:pPr fontAlgn="auto">
                  <a:spcBef>
                    <a:spcPts val="0"/>
                  </a:spcBef>
                  <a:spcAft>
                    <a:spcPts val="0"/>
                  </a:spcAft>
                  <a:defRPr/>
                </a:pPr>
                <a:endParaRPr lang="en-US" dirty="0">
                  <a:latin typeface="+mn-lt"/>
                  <a:cs typeface="+mn-cs"/>
                </a:endParaRPr>
              </a:p>
            </p:txBody>
          </p:sp>
          <p:sp>
            <p:nvSpPr>
              <p:cNvPr id="44" name="AutoShape 46"/>
              <p:cNvSpPr>
                <a:spLocks noChangeArrowheads="1"/>
              </p:cNvSpPr>
              <p:nvPr/>
            </p:nvSpPr>
            <p:spPr bwMode="auto">
              <a:xfrm>
                <a:off x="998538" y="1363663"/>
                <a:ext cx="73025" cy="69850"/>
              </a:xfrm>
              <a:prstGeom prst="star5">
                <a:avLst/>
              </a:prstGeom>
              <a:solidFill>
                <a:schemeClr val="bg1"/>
              </a:solidFill>
              <a:ln w="9525">
                <a:noFill/>
                <a:miter lim="800000"/>
                <a:headEnd/>
                <a:tailEnd/>
              </a:ln>
              <a:effectLst/>
            </p:spPr>
            <p:txBody>
              <a:bodyPr wrap="none" anchor="ctr"/>
              <a:lstStyle/>
              <a:p>
                <a:pPr fontAlgn="auto">
                  <a:spcBef>
                    <a:spcPts val="0"/>
                  </a:spcBef>
                  <a:spcAft>
                    <a:spcPts val="0"/>
                  </a:spcAft>
                  <a:defRPr/>
                </a:pPr>
                <a:endParaRPr lang="en-US" dirty="0">
                  <a:latin typeface="+mn-lt"/>
                  <a:cs typeface="+mn-cs"/>
                </a:endParaRPr>
              </a:p>
            </p:txBody>
          </p:sp>
          <p:sp>
            <p:nvSpPr>
              <p:cNvPr id="45" name="WordArt 47"/>
              <p:cNvSpPr>
                <a:spLocks noChangeArrowheads="1" noChangeShapeType="1" noTextEdit="1"/>
              </p:cNvSpPr>
              <p:nvPr/>
            </p:nvSpPr>
            <p:spPr bwMode="auto">
              <a:xfrm>
                <a:off x="1016000" y="930275"/>
                <a:ext cx="815975" cy="752475"/>
              </a:xfrm>
              <a:prstGeom prst="rect">
                <a:avLst/>
              </a:prstGeom>
            </p:spPr>
            <p:txBody>
              <a:bodyPr spcFirstLastPara="1" wrap="none" fromWordArt="1">
                <a:prstTxWarp prst="textArchDown">
                  <a:avLst>
                    <a:gd name="adj" fmla="val 1586917"/>
                  </a:avLst>
                </a:prstTxWarp>
              </a:bodyPr>
              <a:lstStyle/>
              <a:p>
                <a:pPr algn="ctr"/>
                <a:r>
                  <a:rPr lang="en-US" sz="4800" kern="10" dirty="0">
                    <a:ln w="9525">
                      <a:noFill/>
                      <a:round/>
                      <a:headEnd/>
                      <a:tailEnd/>
                    </a:ln>
                    <a:solidFill>
                      <a:srgbClr val="E0DFDF"/>
                    </a:solidFill>
                    <a:latin typeface="Arial Black"/>
                  </a:rPr>
                  <a:t>U.S. FORCES, AFGHANISTAN</a:t>
                </a:r>
              </a:p>
            </p:txBody>
          </p:sp>
          <p:sp>
            <p:nvSpPr>
              <p:cNvPr id="46" name="Text Box 48"/>
              <p:cNvSpPr txBox="1">
                <a:spLocks noChangeArrowheads="1"/>
              </p:cNvSpPr>
              <p:nvPr/>
            </p:nvSpPr>
            <p:spPr bwMode="auto">
              <a:xfrm>
                <a:off x="1143000" y="914400"/>
                <a:ext cx="539750" cy="214313"/>
              </a:xfrm>
              <a:prstGeom prst="rect">
                <a:avLst/>
              </a:prstGeom>
              <a:noFill/>
              <a:ln w="9525">
                <a:noFill/>
                <a:miter lim="800000"/>
                <a:headEnd/>
                <a:tailEnd/>
              </a:ln>
              <a:effectLst/>
            </p:spPr>
            <p:txBody>
              <a:bodyPr wrap="square">
                <a:spAutoFit/>
              </a:bodyPr>
              <a:lstStyle/>
              <a:p>
                <a:pPr fontAlgn="auto">
                  <a:spcBef>
                    <a:spcPts val="0"/>
                  </a:spcBef>
                  <a:spcAft>
                    <a:spcPts val="0"/>
                  </a:spcAft>
                  <a:defRPr/>
                </a:pPr>
                <a:r>
                  <a:rPr lang="en-US" sz="800" dirty="0">
                    <a:solidFill>
                      <a:srgbClr val="0033CC"/>
                    </a:solidFill>
                    <a:latin typeface="+mn-lt"/>
                    <a:cs typeface="+mn-cs"/>
                  </a:rPr>
                  <a:t>USFOR</a:t>
                </a:r>
              </a:p>
            </p:txBody>
          </p:sp>
          <p:pic>
            <p:nvPicPr>
              <p:cNvPr id="47" name="Picture 49" descr="Afghanistan Map"/>
              <p:cNvPicPr>
                <a:picLocks noChangeAspect="1" noChangeArrowheads="1"/>
              </p:cNvPicPr>
              <p:nvPr/>
            </p:nvPicPr>
            <p:blipFill>
              <a:blip r:embed="rId4" cstate="print">
                <a:lum bright="-48000"/>
              </a:blip>
              <a:srcRect/>
              <a:stretch>
                <a:fillRect/>
              </a:stretch>
            </p:blipFill>
            <p:spPr bwMode="auto">
              <a:xfrm>
                <a:off x="1139825" y="1066800"/>
                <a:ext cx="603250" cy="385763"/>
              </a:xfrm>
              <a:prstGeom prst="rect">
                <a:avLst/>
              </a:prstGeom>
              <a:noFill/>
              <a:ln w="9525">
                <a:noFill/>
                <a:miter lim="800000"/>
                <a:headEnd/>
                <a:tailEnd/>
              </a:ln>
            </p:spPr>
          </p:pic>
          <p:pic>
            <p:nvPicPr>
              <p:cNvPr id="48" name="Picture 8" descr="Color Govlogo"/>
              <p:cNvPicPr preferRelativeResize="0">
                <a:picLocks noChangeArrowheads="1"/>
              </p:cNvPicPr>
              <p:nvPr/>
            </p:nvPicPr>
            <p:blipFill>
              <a:blip r:embed="rId5" cstate="print">
                <a:clrChange>
                  <a:clrFrom>
                    <a:srgbClr val="FEFEFE"/>
                  </a:clrFrom>
                  <a:clrTo>
                    <a:srgbClr val="FEFEFE">
                      <a:alpha val="0"/>
                    </a:srgbClr>
                  </a:clrTo>
                </a:clrChange>
                <a:lum bright="6000"/>
              </a:blip>
              <a:srcRect b="-143"/>
              <a:stretch>
                <a:fillRect/>
              </a:stretch>
            </p:blipFill>
            <p:spPr bwMode="auto">
              <a:xfrm>
                <a:off x="1309688" y="1182688"/>
                <a:ext cx="198438" cy="196850"/>
              </a:xfrm>
              <a:prstGeom prst="rect">
                <a:avLst/>
              </a:prstGeom>
              <a:noFill/>
              <a:ln w="9525">
                <a:noFill/>
                <a:miter lim="800000"/>
                <a:headEnd/>
                <a:tailEnd/>
              </a:ln>
            </p:spPr>
          </p:pic>
          <p:sp>
            <p:nvSpPr>
              <p:cNvPr id="49" name="Text Box 51"/>
              <p:cNvSpPr txBox="1">
                <a:spLocks noChangeArrowheads="1"/>
              </p:cNvSpPr>
              <p:nvPr/>
            </p:nvSpPr>
            <p:spPr bwMode="auto">
              <a:xfrm>
                <a:off x="1057275" y="1384300"/>
                <a:ext cx="696913" cy="198438"/>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en-US" sz="700" dirty="0">
                    <a:solidFill>
                      <a:srgbClr val="0033CC"/>
                    </a:solidFill>
                    <a:latin typeface="+mn-lt"/>
                    <a:cs typeface="+mn-cs"/>
                  </a:rPr>
                  <a:t>Afghanistan</a:t>
                </a:r>
              </a:p>
            </p:txBody>
          </p:sp>
        </p:grpSp>
        <p:pic>
          <p:nvPicPr>
            <p:cNvPr id="12" name="Picture 4" descr="USF I.jpg"/>
            <p:cNvPicPr>
              <a:picLocks noChangeAspect="1"/>
            </p:cNvPicPr>
            <p:nvPr/>
          </p:nvPicPr>
          <p:blipFill>
            <a:blip r:embed="rId6" cstate="print"/>
            <a:srcRect/>
            <a:stretch>
              <a:fillRect/>
            </a:stretch>
          </p:blipFill>
          <p:spPr bwMode="auto">
            <a:xfrm>
              <a:off x="7010400" y="323850"/>
              <a:ext cx="866775" cy="868363"/>
            </a:xfrm>
            <a:prstGeom prst="rect">
              <a:avLst/>
            </a:prstGeom>
            <a:noFill/>
            <a:ln w="9525">
              <a:noFill/>
              <a:miter lim="800000"/>
              <a:headEnd/>
              <a:tailEnd/>
            </a:ln>
          </p:spPr>
        </p:pic>
        <p:pic>
          <p:nvPicPr>
            <p:cNvPr id="23" name="Picture 26" descr="Central Command#"/>
            <p:cNvPicPr>
              <a:picLocks noChangeAspect="1" noChangeArrowheads="1"/>
            </p:cNvPicPr>
            <p:nvPr/>
          </p:nvPicPr>
          <p:blipFill>
            <a:blip r:embed="rId7" cstate="print"/>
            <a:srcRect/>
            <a:stretch>
              <a:fillRect/>
            </a:stretch>
          </p:blipFill>
          <p:spPr bwMode="auto">
            <a:xfrm>
              <a:off x="7499350" y="17463"/>
              <a:ext cx="914400" cy="850900"/>
            </a:xfrm>
            <a:prstGeom prst="rect">
              <a:avLst/>
            </a:prstGeom>
            <a:noFill/>
            <a:ln w="9525">
              <a:noFill/>
              <a:miter lim="800000"/>
              <a:headEnd/>
              <a:tailEnd/>
            </a:ln>
          </p:spPr>
        </p:pic>
      </p:grpSp>
      <p:sp>
        <p:nvSpPr>
          <p:cNvPr id="52" name="Rectangle 51"/>
          <p:cNvSpPr/>
          <p:nvPr/>
        </p:nvSpPr>
        <p:spPr>
          <a:xfrm flipV="1">
            <a:off x="0" y="1268730"/>
            <a:ext cx="9144000" cy="45719"/>
          </a:xfrm>
          <a:prstGeom prst="rect">
            <a:avLst/>
          </a:prstGeom>
          <a:solidFill>
            <a:schemeClr val="tx2"/>
          </a:solidFill>
          <a:ln w="6350" cmpd="sng">
            <a:solidFill>
              <a:srgbClr val="0000FF"/>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7" name="Picture 2" descr="C:\Users\roberto.e.zepeda\Desktop\C-JTSCC Logo.jpg"/>
          <p:cNvPicPr>
            <a:picLocks noChangeAspect="1" noChangeArrowheads="1"/>
          </p:cNvPicPr>
          <p:nvPr userDrawn="1"/>
        </p:nvPicPr>
        <p:blipFill>
          <a:blip r:embed="rId8" cstate="print"/>
          <a:srcRect/>
          <a:stretch>
            <a:fillRect/>
          </a:stretch>
        </p:blipFill>
        <p:spPr bwMode="auto">
          <a:xfrm>
            <a:off x="7772400" y="241852"/>
            <a:ext cx="1066800" cy="1023329"/>
          </a:xfrm>
          <a:prstGeom prst="rect">
            <a:avLst/>
          </a:prstGeom>
          <a:noFill/>
        </p:spPr>
      </p:pic>
    </p:spTree>
  </p:cSld>
  <p:clrMap bg1="lt1" tx1="dk1" bg2="lt2" tx2="dk2" accent1="accent1" accent2="accent2" accent3="accent3" accent4="accent4" accent5="accent5" accent6="accent6" hlink="hlink" folHlink="folHlink"/>
  <p:sldLayoutIdLst>
    <p:sldLayoutId id="2147483675" r:id="rId1"/>
    <p:sldLayoutId id="2147483680" r:id="rId2"/>
  </p:sldLayoutIdLst>
  <p:hf hdr="0" ftr="0" dt="0"/>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mof.gov.af/ta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286000" y="381000"/>
            <a:ext cx="5410200" cy="685800"/>
          </a:xfrm>
        </p:spPr>
        <p:txBody>
          <a:bodyPr/>
          <a:lstStyle/>
          <a:p>
            <a:r>
              <a:rPr lang="en-US" sz="2400" dirty="0" smtClean="0"/>
              <a:t>COMISAF Tax Exemptions</a:t>
            </a:r>
          </a:p>
        </p:txBody>
      </p:sp>
      <p:sp>
        <p:nvSpPr>
          <p:cNvPr id="9219" name="Content Placeholder 2"/>
          <p:cNvSpPr>
            <a:spLocks noGrp="1"/>
          </p:cNvSpPr>
          <p:nvPr>
            <p:ph idx="1"/>
          </p:nvPr>
        </p:nvSpPr>
        <p:spPr>
          <a:xfrm>
            <a:off x="457200" y="1600200"/>
            <a:ext cx="8229600" cy="5410200"/>
          </a:xfrm>
        </p:spPr>
        <p:txBody>
          <a:bodyPr/>
          <a:lstStyle/>
          <a:p>
            <a:r>
              <a:rPr lang="en-US" sz="1600" b="1" dirty="0" smtClean="0"/>
              <a:t>2011 COMISAF Letter of Interpretation</a:t>
            </a:r>
            <a:r>
              <a:rPr lang="en-US" sz="1600" dirty="0" smtClean="0"/>
              <a:t>,</a:t>
            </a:r>
            <a:r>
              <a:rPr lang="en-US" sz="1600" b="1" dirty="0" smtClean="0"/>
              <a:t> </a:t>
            </a:r>
            <a:r>
              <a:rPr lang="en-US" sz="1600" dirty="0" smtClean="0"/>
              <a:t>dated 9 Mar 2011 pursuant to </a:t>
            </a:r>
            <a:r>
              <a:rPr lang="en-US" sz="1600" b="1" dirty="0" smtClean="0"/>
              <a:t>Article 7</a:t>
            </a:r>
            <a:r>
              <a:rPr lang="en-US" sz="1600" dirty="0" smtClean="0"/>
              <a:t> of the </a:t>
            </a:r>
            <a:r>
              <a:rPr lang="en-US" sz="1600" b="1" dirty="0" smtClean="0"/>
              <a:t>Military Technical Agreement</a:t>
            </a:r>
            <a:r>
              <a:rPr lang="en-US" sz="1600" dirty="0" smtClean="0"/>
              <a:t> (MTA) and nullifies the 2008 Letter of Interpretation</a:t>
            </a:r>
          </a:p>
          <a:p>
            <a:pPr>
              <a:buNone/>
            </a:pPr>
            <a:endParaRPr lang="en-US" sz="1600" dirty="0" smtClean="0"/>
          </a:p>
          <a:p>
            <a:r>
              <a:rPr lang="en-US" sz="1800" dirty="0" smtClean="0"/>
              <a:t>Local Contractor – any commercial </a:t>
            </a:r>
            <a:r>
              <a:rPr lang="en-US" dirty="0" smtClean="0"/>
              <a:t>enterprise owned by an Afghan citizen or permanent resident; any commercial enterprise that only conducts business in Afghanistan; or any commercial enterprise headquartered in Afghanistan</a:t>
            </a:r>
          </a:p>
          <a:p>
            <a:endParaRPr lang="en-US" sz="1800" dirty="0" smtClean="0"/>
          </a:p>
          <a:p>
            <a:r>
              <a:rPr lang="en-US" dirty="0" smtClean="0"/>
              <a:t>Local Contractor Tax Exempt Status – a local contractor is </a:t>
            </a:r>
            <a:r>
              <a:rPr lang="en-US" b="1" dirty="0" smtClean="0"/>
              <a:t>NO</a:t>
            </a:r>
            <a:r>
              <a:rPr lang="en-US" dirty="0" smtClean="0"/>
              <a:t> longer tax exempt for profits earned from NATO/ISAF contracts as of </a:t>
            </a:r>
            <a:r>
              <a:rPr lang="en-US" b="1" dirty="0" smtClean="0"/>
              <a:t>21 March 2011</a:t>
            </a:r>
          </a:p>
          <a:p>
            <a:endParaRPr lang="en-US" sz="1800" dirty="0" smtClean="0"/>
          </a:p>
          <a:p>
            <a:r>
              <a:rPr lang="en-US" dirty="0" smtClean="0"/>
              <a:t>Local Contractor </a:t>
            </a:r>
            <a:r>
              <a:rPr lang="en-US" b="1" dirty="0" smtClean="0"/>
              <a:t>RETAINs</a:t>
            </a:r>
            <a:r>
              <a:rPr lang="en-US" dirty="0" smtClean="0"/>
              <a:t> tax exemption status for tax or duties, sales or other taxes, import fees, or fees of any kind on the goods, materials, supplies acquired and services provided for the use of NATO/ISAF, NATO member States, and non-NATO member States participating in the ISAF</a:t>
            </a:r>
            <a:endParaRPr lang="en-US" sz="1800" dirty="0" smtClean="0"/>
          </a:p>
          <a:p>
            <a:endParaRPr lang="en-US" sz="16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286000" y="381000"/>
            <a:ext cx="5410200" cy="685800"/>
          </a:xfrm>
        </p:spPr>
        <p:txBody>
          <a:bodyPr/>
          <a:lstStyle/>
          <a:p>
            <a:r>
              <a:rPr lang="en-US" sz="2400" dirty="0" smtClean="0"/>
              <a:t>RCC Memorandum for Record (MFR)</a:t>
            </a:r>
          </a:p>
        </p:txBody>
      </p:sp>
      <p:sp>
        <p:nvSpPr>
          <p:cNvPr id="9219" name="Content Placeholder 2"/>
          <p:cNvSpPr>
            <a:spLocks noGrp="1"/>
          </p:cNvSpPr>
          <p:nvPr>
            <p:ph idx="1"/>
          </p:nvPr>
        </p:nvSpPr>
        <p:spPr>
          <a:xfrm>
            <a:off x="457200" y="1447800"/>
            <a:ext cx="8229600" cy="5410200"/>
          </a:xfrm>
        </p:spPr>
        <p:txBody>
          <a:bodyPr/>
          <a:lstStyle/>
          <a:p>
            <a:r>
              <a:rPr lang="en-US" sz="1600" dirty="0" smtClean="0"/>
              <a:t>Vendor must request the RCC MFR IAW the </a:t>
            </a:r>
            <a:r>
              <a:rPr lang="en-US" sz="1600" b="1" dirty="0" smtClean="0"/>
              <a:t>2011 COMISAF Letter of Interpretation</a:t>
            </a:r>
            <a:r>
              <a:rPr lang="en-US" sz="1600" dirty="0" smtClean="0"/>
              <a:t>,</a:t>
            </a:r>
            <a:r>
              <a:rPr lang="en-US" sz="1600" b="1" dirty="0" smtClean="0"/>
              <a:t> </a:t>
            </a:r>
            <a:r>
              <a:rPr lang="en-US" sz="1600" dirty="0" smtClean="0"/>
              <a:t>dated 9 Mar 2011 pursuant to </a:t>
            </a:r>
            <a:r>
              <a:rPr lang="en-US" sz="1600" b="1" dirty="0" smtClean="0"/>
              <a:t>Article 7</a:t>
            </a:r>
            <a:r>
              <a:rPr lang="en-US" sz="1600" dirty="0" smtClean="0"/>
              <a:t> of the </a:t>
            </a:r>
            <a:r>
              <a:rPr lang="en-US" sz="1600" b="1" dirty="0" smtClean="0"/>
              <a:t>Military Technical Agreement</a:t>
            </a:r>
            <a:r>
              <a:rPr lang="en-US" sz="1600" dirty="0" smtClean="0"/>
              <a:t> (MTA) and nullifies the 2008 Letter of Interpretation reference Afghanistan taxation</a:t>
            </a:r>
          </a:p>
          <a:p>
            <a:pPr>
              <a:buNone/>
            </a:pPr>
            <a:endParaRPr lang="en-US" sz="1600" dirty="0" smtClean="0"/>
          </a:p>
          <a:p>
            <a:r>
              <a:rPr lang="en-US" sz="1800" dirty="0" smtClean="0"/>
              <a:t>RCC MFR shall annotate the vendors exact name per the AISA and/or the Ministry of Commerce and Industry license(s); AISA and/or Ministry of Commerce and Industry license number; JCCS ID Number; Contract Number; Contract Start Date; Contract End Date; Contract Value; the income </a:t>
            </a:r>
            <a:r>
              <a:rPr lang="en-US" dirty="0" smtClean="0"/>
              <a:t>of which is claimed to be exempt from taxes; </a:t>
            </a:r>
            <a:r>
              <a:rPr lang="en-US" sz="1800" dirty="0" smtClean="0"/>
              <a:t>and, Description of Services rendered</a:t>
            </a:r>
          </a:p>
          <a:p>
            <a:endParaRPr lang="en-US" dirty="0" smtClean="0"/>
          </a:p>
          <a:p>
            <a:r>
              <a:rPr lang="en-US" sz="1800" dirty="0" smtClean="0"/>
              <a:t>RCC MFR shall be signed by the RCC Chief, RCC Deputy Chief or RCC Chief’s representative</a:t>
            </a:r>
          </a:p>
          <a:p>
            <a:endParaRPr lang="en-US" dirty="0" smtClean="0"/>
          </a:p>
          <a:p>
            <a:r>
              <a:rPr lang="en-US" sz="1800" dirty="0" smtClean="0"/>
              <a:t>Vendor submits RCC MFR to Ministry of Finance, who determines the tax exemption (if any), and will also specify which tax types are exempt (if any)</a:t>
            </a:r>
          </a:p>
          <a:p>
            <a:endParaRPr lang="en-US" dirty="0" smtClean="0"/>
          </a:p>
          <a:p>
            <a:r>
              <a:rPr lang="en-US" sz="1600" dirty="0" smtClean="0"/>
              <a:t>Ministry of Finance (</a:t>
            </a:r>
            <a:r>
              <a:rPr lang="en-US" sz="1600" dirty="0" err="1" smtClean="0"/>
              <a:t>MoF</a:t>
            </a:r>
            <a:r>
              <a:rPr lang="en-US" sz="1600" dirty="0" smtClean="0"/>
              <a:t>) Taxpayer Information Page at  </a:t>
            </a:r>
            <a:r>
              <a:rPr lang="en-US" sz="1600" dirty="0" smtClean="0">
                <a:hlinkClick r:id="rId2"/>
              </a:rPr>
              <a:t>www.mof.gov.af/tax</a:t>
            </a:r>
            <a:endParaRPr lang="en-US" sz="1600" dirty="0" smtClean="0"/>
          </a:p>
          <a:p>
            <a:pPr>
              <a:buNone/>
            </a:pPr>
            <a:endParaRPr lang="en-US" sz="16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286000" y="381000"/>
            <a:ext cx="5410200" cy="685800"/>
          </a:xfrm>
        </p:spPr>
        <p:txBody>
          <a:bodyPr/>
          <a:lstStyle/>
          <a:p>
            <a:r>
              <a:rPr lang="en-US" sz="2400" dirty="0" smtClean="0"/>
              <a:t>Income Tax Law of 2009</a:t>
            </a:r>
          </a:p>
        </p:txBody>
      </p:sp>
      <p:sp>
        <p:nvSpPr>
          <p:cNvPr id="9219" name="Content Placeholder 2"/>
          <p:cNvSpPr>
            <a:spLocks noGrp="1"/>
          </p:cNvSpPr>
          <p:nvPr>
            <p:ph idx="1"/>
          </p:nvPr>
        </p:nvSpPr>
        <p:spPr>
          <a:xfrm>
            <a:off x="457200" y="1447800"/>
            <a:ext cx="8229600" cy="5410200"/>
          </a:xfrm>
        </p:spPr>
        <p:txBody>
          <a:bodyPr/>
          <a:lstStyle/>
          <a:p>
            <a:r>
              <a:rPr lang="en-US" sz="1600" dirty="0" smtClean="0"/>
              <a:t>The income tax applicable to most companies doing business in Afghanistan under the Tax Law is primarily comprised of the following:</a:t>
            </a:r>
          </a:p>
          <a:p>
            <a:pPr>
              <a:buNone/>
            </a:pPr>
            <a:endParaRPr lang="en-US" sz="1600" dirty="0" smtClean="0"/>
          </a:p>
          <a:p>
            <a:r>
              <a:rPr lang="en-US" sz="1800" b="1" dirty="0" smtClean="0"/>
              <a:t>Business Receipts Tax </a:t>
            </a:r>
            <a:r>
              <a:rPr lang="en-US" sz="1800" dirty="0" smtClean="0"/>
              <a:t>(BRT)  of 2%-10% of gross revenue depending on the industry.  Most contractors would qualify for the 2% rate (Revenue Tax)</a:t>
            </a:r>
          </a:p>
          <a:p>
            <a:endParaRPr lang="en-US" dirty="0" smtClean="0"/>
          </a:p>
          <a:p>
            <a:r>
              <a:rPr lang="en-US" sz="1800" b="1" dirty="0" smtClean="0"/>
              <a:t>Profit Tax </a:t>
            </a:r>
            <a:r>
              <a:rPr lang="en-US" sz="1800" dirty="0" smtClean="0"/>
              <a:t>of 20% of net profits after allowable expenses (Profit Tax)</a:t>
            </a:r>
          </a:p>
          <a:p>
            <a:endParaRPr lang="en-US" dirty="0" smtClean="0"/>
          </a:p>
          <a:p>
            <a:r>
              <a:rPr lang="en-US" sz="1800" dirty="0" smtClean="0"/>
              <a:t>Obligation to withhold from landlords at between 0%-15% (Landlord Withholding)</a:t>
            </a:r>
          </a:p>
          <a:p>
            <a:endParaRPr lang="en-US" dirty="0" smtClean="0"/>
          </a:p>
          <a:p>
            <a:r>
              <a:rPr lang="en-US" dirty="0" smtClean="0"/>
              <a:t>Obligation to withhold from employees up to 20% (Employee Withholding)</a:t>
            </a:r>
          </a:p>
          <a:p>
            <a:endParaRPr lang="en-US" dirty="0" smtClean="0"/>
          </a:p>
          <a:p>
            <a:r>
              <a:rPr lang="en-US" dirty="0" smtClean="0"/>
              <a:t>Obligation to withhold from subcontractors, vendors or suppliers providing goods or services within Afghanistan, at either 2% or 7% (Subcontractor Withholding)</a:t>
            </a:r>
          </a:p>
          <a:p>
            <a:pPr>
              <a:buNone/>
            </a:pPr>
            <a:endParaRPr lang="en-US" sz="1600" dirty="0" smtClean="0"/>
          </a:p>
        </p:txBody>
      </p:sp>
    </p:spTree>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accent3">
              <a:lumMod val="50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4146D6188F234D8D45F8EE54BD5BAE" ma:contentTypeVersion="1" ma:contentTypeDescription="Create a new document." ma:contentTypeScope="" ma:versionID="ace40207c20777252130c7e55e4f7a4f">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A703C96-2E35-4BFB-8C9A-F1AAF256DA51}">
  <ds:schemaRefs>
    <ds:schemaRef ds:uri="http://schemas.microsoft.com/office/2006/metadata/properties"/>
  </ds:schemaRefs>
</ds:datastoreItem>
</file>

<file path=customXml/itemProps2.xml><?xml version="1.0" encoding="utf-8"?>
<ds:datastoreItem xmlns:ds="http://schemas.openxmlformats.org/officeDocument/2006/customXml" ds:itemID="{84DC22C9-5B3E-4C5D-AC5E-6E21DC601FBD}">
  <ds:schemaRefs>
    <ds:schemaRef ds:uri="http://schemas.microsoft.com/sharepoint/v3/contenttype/forms"/>
  </ds:schemaRefs>
</ds:datastoreItem>
</file>

<file path=customXml/itemProps3.xml><?xml version="1.0" encoding="utf-8"?>
<ds:datastoreItem xmlns:ds="http://schemas.openxmlformats.org/officeDocument/2006/customXml" ds:itemID="{F553FC18-BCFA-452C-A946-14E3BDFA45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3703</TotalTime>
  <Words>443</Words>
  <Application>Microsoft Office PowerPoint</Application>
  <PresentationFormat>On-screen Show (4:3)</PresentationFormat>
  <Paragraphs>30</Paragraphs>
  <Slides>3</Slides>
  <Notes>0</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Custom Design</vt:lpstr>
      <vt:lpstr>3_Office Theme</vt:lpstr>
      <vt:lpstr>COMISAF Tax Exemptions</vt:lpstr>
      <vt:lpstr>RCC Memorandum for Record (MFR)</vt:lpstr>
      <vt:lpstr>Income Tax Law of 2009</vt:lpstr>
    </vt:vector>
  </TitlesOfParts>
  <Company>U.S. Army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RCC Chief’s Conference</dc:title>
  <dc:creator>margaret.j.sharpnack</dc:creator>
  <cp:lastModifiedBy>Sanzar Kakar</cp:lastModifiedBy>
  <cp:revision>486</cp:revision>
  <dcterms:created xsi:type="dcterms:W3CDTF">2011-08-24T10:27:50Z</dcterms:created>
  <dcterms:modified xsi:type="dcterms:W3CDTF">2013-04-24T19:23:26Z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0x010100794146D6188F234D8D45F8EE54BD5BAE</vt:lpwstr>
  </property>
  <property fmtid="{D5CDD505-2E9C-101B-9397-08002B2CF9AE}" pid="3" name="Order">
    <vt:r8>600</vt:r8>
  </property>
  <property fmtid="{D5CDD505-2E9C-101B-9397-08002B2CF9AE}" pid="4" name="xd_ProgID">
    <vt:lpwstr/>
  </property>
  <property fmtid="{D5CDD505-2E9C-101B-9397-08002B2CF9AE}" pid="5" name="_SourceUrl">
    <vt:lpwstr/>
  </property>
  <property fmtid="{D5CDD505-2E9C-101B-9397-08002B2CF9AE}" pid="6" name="_SharedFileIndex">
    <vt:lpwstr/>
  </property>
  <property fmtid="{D5CDD505-2E9C-101B-9397-08002B2CF9AE}" pid="7" name="TemplateUrl">
    <vt:lpwstr/>
  </property>
</Properties>
</file>